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71" r:id="rId5"/>
    <p:sldId id="265" r:id="rId6"/>
    <p:sldId id="268" r:id="rId7"/>
    <p:sldId id="266" r:id="rId8"/>
    <p:sldId id="269" r:id="rId9"/>
    <p:sldId id="270" r:id="rId10"/>
  </p:sldIdLst>
  <p:sldSz cx="12192000" cy="6858000"/>
  <p:notesSz cx="6858000" cy="12192000"/>
  <p:embeddedFontLst>
    <p:embeddedFont>
      <p:font typeface="Raleway" pitchFamily="2" charset="77"/>
      <p:regular r:id="rId12"/>
      <p:bold r:id="rId13"/>
      <p:italic r:id="rId14"/>
      <p:boldItalic r:id="rId15"/>
    </p:embeddedFont>
    <p:embeddedFont>
      <p:font typeface="Raleway Regular" pitchFamily="2" charset="77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95" autoAdjust="0"/>
    <p:restoredTop sz="73157"/>
  </p:normalViewPr>
  <p:slideViewPr>
    <p:cSldViewPr snapToGrid="0" snapToObjects="1">
      <p:cViewPr varScale="1">
        <p:scale>
          <a:sx n="115" d="100"/>
          <a:sy n="115" d="100"/>
        </p:scale>
        <p:origin x="22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368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11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/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890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93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Conagra_Brand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4755950"/>
            <a:ext cx="12184134" cy="8258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193"/>
              </a:lnSpc>
              <a:buNone/>
            </a:pPr>
            <a:r>
              <a:rPr lang="en-US" sz="2998" b="1" dirty="0">
                <a:solidFill>
                  <a:srgbClr val="28282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Data-Driven Strategy for </a:t>
            </a:r>
          </a:p>
          <a:p>
            <a:pPr algn="ctr">
              <a:lnSpc>
                <a:spcPts val="3193"/>
              </a:lnSpc>
              <a:buNone/>
            </a:pPr>
            <a:r>
              <a:rPr lang="en-US" sz="2998" b="1" dirty="0" err="1">
                <a:solidFill>
                  <a:srgbClr val="28282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Gardein’s</a:t>
            </a:r>
            <a:r>
              <a:rPr lang="en-US" sz="2998" b="1" dirty="0">
                <a:solidFill>
                  <a:srgbClr val="28282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Products and Regional Growth</a:t>
            </a:r>
            <a:endParaRPr lang="en-US" dirty="0"/>
          </a:p>
        </p:txBody>
      </p:sp>
      <p:pic>
        <p:nvPicPr>
          <p:cNvPr id="3" name="Object 2"/>
          <p:cNvPicPr>
            <a:picLocks noChangeAspect="1"/>
          </p:cNvPicPr>
          <p:nvPr/>
        </p:nvPicPr>
        <p:blipFill>
          <a:blip r:embed="rId3"/>
          <a:srcRect l="13889" t="12083" r="13889" b="12083"/>
          <a:stretch/>
        </p:blipFill>
        <p:spPr>
          <a:xfrm>
            <a:off x="1287517" y="88490"/>
            <a:ext cx="9616966" cy="41022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410425"/>
            <a:ext cx="12188952" cy="4310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/>
          <a:lstStyle/>
          <a:p>
            <a:pPr algn="l">
              <a:lnSpc>
                <a:spcPts val="3395"/>
              </a:lnSpc>
              <a:buNone/>
            </a:pPr>
            <a:r>
              <a:rPr lang="en-US" sz="3188" dirty="0">
                <a:solidFill>
                  <a:srgbClr val="28282E"/>
                </a:solidFill>
                <a:latin typeface="Raleway" pitchFamily="34" charset="0"/>
              </a:rPr>
              <a:t>Exploratory Data Analysis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1474792" y="5653222"/>
            <a:ext cx="9239368" cy="87596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300"/>
              </a:lnSpc>
              <a:buNone/>
            </a:pPr>
            <a:endParaRPr lang="en-US" dirty="0"/>
          </a:p>
        </p:txBody>
      </p:sp>
      <p:pic>
        <p:nvPicPr>
          <p:cNvPr id="25" name="Picture 24" descr="A graph of blue squares&#10;&#10;AI-generated content may be incorrect.">
            <a:extLst>
              <a:ext uri="{FF2B5EF4-FFF2-40B4-BE49-F238E27FC236}">
                <a16:creationId xmlns:a16="http://schemas.microsoft.com/office/drawing/2014/main" id="{DA029A5D-9722-79D4-4AF1-EEA706927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103" y="1240189"/>
            <a:ext cx="6862278" cy="2620484"/>
          </a:xfrm>
          <a:prstGeom prst="rect">
            <a:avLst/>
          </a:prstGeom>
        </p:spPr>
      </p:pic>
      <p:pic>
        <p:nvPicPr>
          <p:cNvPr id="27" name="Picture 26" descr="A graph with blue squares&#10;&#10;AI-generated content may be incorrect.">
            <a:extLst>
              <a:ext uri="{FF2B5EF4-FFF2-40B4-BE49-F238E27FC236}">
                <a16:creationId xmlns:a16="http://schemas.microsoft.com/office/drawing/2014/main" id="{E81FDC72-2133-540D-68A8-0756BBF21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103" y="3754800"/>
            <a:ext cx="6794899" cy="310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410425"/>
            <a:ext cx="12188952" cy="4310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/>
          <a:lstStyle/>
          <a:p>
            <a:pPr algn="l">
              <a:lnSpc>
                <a:spcPts val="3395"/>
              </a:lnSpc>
              <a:buNone/>
            </a:pPr>
            <a:r>
              <a:rPr lang="en-US" sz="3188" dirty="0">
                <a:solidFill>
                  <a:srgbClr val="28282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Top Performing Products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476131" y="1533142"/>
            <a:ext cx="5618345" cy="763814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buNone/>
            </a:pPr>
            <a:r>
              <a:rPr lang="en-US" sz="2000" dirty="0">
                <a:solidFill>
                  <a:srgbClr val="FFFFFF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Product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6094476" y="1533142"/>
            <a:ext cx="5618345" cy="763814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buNone/>
            </a:pPr>
            <a:r>
              <a:rPr lang="en-US" sz="2000" dirty="0">
                <a:solidFill>
                  <a:srgbClr val="FFFFFF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Dollar Sales (in millions)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476131" y="2296956"/>
            <a:ext cx="5618345" cy="1018419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buNone/>
            </a:pPr>
            <a:r>
              <a:rPr lang="en-US" sz="2000" dirty="0">
                <a:solidFill>
                  <a:srgbClr val="28282E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Tenders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6094476" y="2296956"/>
            <a:ext cx="5618345" cy="1018419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buNone/>
            </a:pPr>
            <a:r>
              <a:rPr lang="en-US" sz="2000" dirty="0">
                <a:solidFill>
                  <a:srgbClr val="28282E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$130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476131" y="3315375"/>
            <a:ext cx="5618345" cy="1018419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buNone/>
            </a:pPr>
            <a:r>
              <a:rPr lang="en-US" sz="2000" dirty="0">
                <a:solidFill>
                  <a:srgbClr val="28282E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Ground Products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6094476" y="3315375"/>
            <a:ext cx="5618345" cy="1018419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buNone/>
            </a:pPr>
            <a:r>
              <a:rPr lang="en-US" sz="2000" dirty="0">
                <a:solidFill>
                  <a:srgbClr val="28282E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$76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476131" y="4333794"/>
            <a:ext cx="5618345" cy="1018419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buNone/>
            </a:pPr>
            <a:r>
              <a:rPr lang="en-US" sz="2000" dirty="0">
                <a:solidFill>
                  <a:srgbClr val="28282E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Meatballs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6094476" y="4333794"/>
            <a:ext cx="5618345" cy="1018419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buNone/>
            </a:pPr>
            <a:r>
              <a:rPr lang="en-US" sz="2000" dirty="0">
                <a:solidFill>
                  <a:srgbClr val="28282E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$61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476131" y="5352213"/>
            <a:ext cx="5618345" cy="1018419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buNone/>
            </a:pPr>
            <a:endParaRPr lang="en-US" dirty="0"/>
          </a:p>
        </p:txBody>
      </p:sp>
      <p:pic>
        <p:nvPicPr>
          <p:cNvPr id="16" name="Picture 15" descr="A graph with blue squares&#10;&#10;Description automatically generated">
            <a:extLst>
              <a:ext uri="{FF2B5EF4-FFF2-40B4-BE49-F238E27FC236}">
                <a16:creationId xmlns:a16="http://schemas.microsoft.com/office/drawing/2014/main" id="{D244DDBB-CCAF-F275-52D2-AD3745E65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1" y="841443"/>
            <a:ext cx="11420901" cy="47428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F3262E3-CCF2-E11E-04B0-4DB0CA918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699" y="5523021"/>
            <a:ext cx="10088383" cy="12384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7BDAC5B6-20CE-447F-8BA1-F2274AC7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1D22B31-BF8F-446B-9009-8A251FB17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738B6678-E03D-F994-D2F4-33E67B1C6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522" y="1201003"/>
            <a:ext cx="3553398" cy="410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65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2828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476131"/>
            <a:ext cx="3593002" cy="5913546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3" name="Object 2"/>
          <p:cNvPicPr>
            <a:picLocks noChangeAspect="1"/>
          </p:cNvPicPr>
          <p:nvPr/>
        </p:nvPicPr>
        <p:blipFill>
          <a:blip r:embed="rId3"/>
          <a:srcRect l="-9136" t="-47328" r="-9136" b="-47328"/>
          <a:stretch/>
        </p:blipFill>
        <p:spPr>
          <a:xfrm>
            <a:off x="816014" y="-389108"/>
            <a:ext cx="2778346" cy="4572744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4205263" y="375266"/>
            <a:ext cx="7835211" cy="4310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395"/>
              </a:lnSpc>
              <a:buNone/>
            </a:pPr>
            <a:r>
              <a:rPr lang="en-US" sz="3188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Comparison to Industry Leader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4205263" y="1116202"/>
            <a:ext cx="7835211" cy="17519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300"/>
              </a:lnSpc>
              <a:spcBef>
                <a:spcPts val="1064"/>
              </a:spcBef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77DBD8-AF91-2BA9-AE65-B8C8B6C2D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957" y="3271448"/>
            <a:ext cx="3118229" cy="3118229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2092865A-68D8-B7FE-42DE-CE3EB84CF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0783" y="238524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" descr="A blue squares with black text&#10;&#10;Description automatically generated">
            <a:extLst>
              <a:ext uri="{FF2B5EF4-FFF2-40B4-BE49-F238E27FC236}">
                <a16:creationId xmlns:a16="http://schemas.microsoft.com/office/drawing/2014/main" id="{F6D0967C-BAD9-2D49-3AEA-41D812A2A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600" y="1827687"/>
            <a:ext cx="7610536" cy="371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09DC92E3-8C30-C2E0-BA04-61487565F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0783" y="574598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6E6FDD4-A20D-D44F-2F59-A3BC6B9BA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886128"/>
            <a:ext cx="11658600" cy="387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81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88952" cy="1247463"/>
          </a:xfrm>
          <a:prstGeom prst="rect">
            <a:avLst/>
          </a:prstGeom>
          <a:solidFill>
            <a:srgbClr val="28282E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Object 2"/>
          <p:cNvSpPr/>
          <p:nvPr/>
        </p:nvSpPr>
        <p:spPr>
          <a:xfrm>
            <a:off x="476131" y="410425"/>
            <a:ext cx="12188952" cy="4310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395"/>
              </a:lnSpc>
              <a:buNone/>
            </a:pPr>
            <a:r>
              <a:rPr lang="en-US" sz="3188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Regression Analysis Insights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373763" y="1637559"/>
            <a:ext cx="714196" cy="714196"/>
          </a:xfrm>
          <a:prstGeom prst="ellipse">
            <a:avLst/>
          </a:prstGeom>
          <a:noFill/>
          <a:ln w="25400">
            <a:solidFill>
              <a:srgbClr val="EB5D48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pic>
        <p:nvPicPr>
          <p:cNvPr id="5" name="Object 4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0210" y="1844006"/>
            <a:ext cx="304724" cy="304724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278412" y="1596850"/>
            <a:ext cx="2775843" cy="4673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41"/>
              </a:lnSpc>
              <a:buNone/>
            </a:pPr>
            <a:r>
              <a:rPr lang="en-US" sz="1620" dirty="0">
                <a:solidFill>
                  <a:srgbClr val="28282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Burgers: The Dominant Product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1380780" y="2235435"/>
            <a:ext cx="2775843" cy="267633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17"/>
              </a:lnSpc>
              <a:spcBef>
                <a:spcPts val="658"/>
              </a:spcBef>
              <a:buNone/>
            </a:pP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4278037" y="1637559"/>
            <a:ext cx="714196" cy="714196"/>
          </a:xfrm>
          <a:prstGeom prst="ellipse">
            <a:avLst/>
          </a:prstGeom>
          <a:noFill/>
          <a:ln w="25400">
            <a:solidFill>
              <a:srgbClr val="EB5D48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pic>
        <p:nvPicPr>
          <p:cNvPr id="9" name="Object 8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94589" y="1858583"/>
            <a:ext cx="295201" cy="295201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5182685" y="1596850"/>
            <a:ext cx="2775843" cy="7009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41"/>
              </a:lnSpc>
              <a:buNone/>
            </a:pPr>
            <a:r>
              <a:rPr lang="en-US" sz="1620" dirty="0">
                <a:solidFill>
                  <a:srgbClr val="28282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Poultry and Seafood Substitutes in the Northeast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5182685" y="2398391"/>
            <a:ext cx="2775843" cy="19464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17"/>
              </a:lnSpc>
              <a:spcBef>
                <a:spcPts val="658"/>
              </a:spcBef>
              <a:buNone/>
            </a:pP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8182310" y="1637559"/>
            <a:ext cx="714196" cy="714196"/>
          </a:xfrm>
          <a:prstGeom prst="ellipse">
            <a:avLst/>
          </a:prstGeom>
          <a:noFill/>
          <a:ln w="25400">
            <a:solidFill>
              <a:srgbClr val="EB5D48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pic>
        <p:nvPicPr>
          <p:cNvPr id="13" name="Object 12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05497" y="1792122"/>
            <a:ext cx="266633" cy="380905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9144762" y="1596850"/>
            <a:ext cx="2775843" cy="7009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41"/>
              </a:lnSpc>
              <a:buNone/>
            </a:pPr>
            <a:r>
              <a:rPr lang="en-US" sz="1620" dirty="0">
                <a:solidFill>
                  <a:srgbClr val="28282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Tempeh and Seafood Substitutes in the West and South Central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8998875" y="1341143"/>
            <a:ext cx="2775843" cy="17031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17"/>
              </a:lnSpc>
              <a:spcBef>
                <a:spcPts val="658"/>
              </a:spcBef>
              <a:buNone/>
            </a:pPr>
            <a:endParaRPr lang="en-US" dirty="0"/>
          </a:p>
        </p:txBody>
      </p:sp>
      <p:sp>
        <p:nvSpPr>
          <p:cNvPr id="16" name="Object 15"/>
          <p:cNvSpPr/>
          <p:nvPr/>
        </p:nvSpPr>
        <p:spPr>
          <a:xfrm>
            <a:off x="0" y="5323144"/>
            <a:ext cx="12188952" cy="1533142"/>
          </a:xfrm>
          <a:prstGeom prst="rect">
            <a:avLst/>
          </a:prstGeom>
          <a:solidFill>
            <a:srgbClr val="EB5D48"/>
          </a:solidFill>
        </p:spPr>
        <p:txBody>
          <a:bodyPr/>
          <a:lstStyle/>
          <a:p>
            <a:endParaRPr lang="en-US"/>
          </a:p>
        </p:txBody>
      </p:sp>
      <p:sp>
        <p:nvSpPr>
          <p:cNvPr id="17" name="Object 16"/>
          <p:cNvSpPr/>
          <p:nvPr/>
        </p:nvSpPr>
        <p:spPr>
          <a:xfrm>
            <a:off x="387928" y="5653222"/>
            <a:ext cx="11413097" cy="87596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300"/>
              </a:lnSpc>
              <a:buNone/>
            </a:pP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E23735A-0F17-1E55-22FA-6C88DDE807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6279" y="2591428"/>
            <a:ext cx="7111701" cy="42665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872F917-7FA3-571B-6BC7-577FABB21C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7368" y="3042503"/>
            <a:ext cx="4817930" cy="21779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88953" cy="1247463"/>
          </a:xfrm>
          <a:prstGeom prst="rect">
            <a:avLst/>
          </a:prstGeom>
          <a:solidFill>
            <a:srgbClr val="28282E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Object 2"/>
          <p:cNvSpPr/>
          <p:nvPr/>
        </p:nvSpPr>
        <p:spPr>
          <a:xfrm>
            <a:off x="476131" y="410425"/>
            <a:ext cx="12188952" cy="4310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/>
          <a:lstStyle/>
          <a:p>
            <a:pPr algn="l">
              <a:lnSpc>
                <a:spcPts val="3395"/>
              </a:lnSpc>
              <a:buNone/>
            </a:pPr>
            <a:r>
              <a:rPr lang="en-US" sz="3188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Recommendations to Boost Gardein's Unit Sales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6131" y="1723594"/>
            <a:ext cx="3618595" cy="2233054"/>
          </a:xfrm>
          <a:prstGeom prst="rect">
            <a:avLst/>
          </a:prstGeom>
          <a:noFill/>
          <a:ln w="25400">
            <a:solidFill>
              <a:srgbClr val="EB5D48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5" name="Object 4"/>
          <p:cNvSpPr/>
          <p:nvPr/>
        </p:nvSpPr>
        <p:spPr>
          <a:xfrm>
            <a:off x="761810" y="1960350"/>
            <a:ext cx="3456711" cy="2813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216"/>
              </a:lnSpc>
              <a:buNone/>
            </a:pPr>
            <a:r>
              <a:rPr lang="en-US" sz="1951" dirty="0">
                <a:solidFill>
                  <a:srgbClr val="28282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Prioritize Burgers &amp; Falafel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761810" y="2366133"/>
            <a:ext cx="3456711" cy="5170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037"/>
              </a:lnSpc>
              <a:spcBef>
                <a:spcPts val="960"/>
              </a:spcBef>
              <a:buNone/>
            </a:pPr>
            <a:r>
              <a:rPr lang="en-US" sz="1434" kern="0" spc="29" dirty="0">
                <a:solidFill>
                  <a:srgbClr val="000000">
                    <a:alpha val="80000"/>
                  </a:srgb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Invest in production, regional flavors, and targeted promotions.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4285178" y="1723594"/>
            <a:ext cx="3618595" cy="2233054"/>
          </a:xfrm>
          <a:prstGeom prst="rect">
            <a:avLst/>
          </a:prstGeom>
          <a:noFill/>
          <a:ln w="25400">
            <a:solidFill>
              <a:srgbClr val="EB5D48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8" name="Object 7"/>
          <p:cNvSpPr/>
          <p:nvPr/>
        </p:nvSpPr>
        <p:spPr>
          <a:xfrm>
            <a:off x="4570857" y="1960350"/>
            <a:ext cx="3456711" cy="8441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216"/>
              </a:lnSpc>
              <a:buNone/>
            </a:pPr>
            <a:r>
              <a:rPr lang="en-US" sz="1951" dirty="0">
                <a:solidFill>
                  <a:srgbClr val="28282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Reposition Seafood &amp; Plant-Based Meat Substitutes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4570857" y="2928920"/>
            <a:ext cx="3456711" cy="5170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037"/>
              </a:lnSpc>
              <a:spcBef>
                <a:spcPts val="960"/>
              </a:spcBef>
              <a:buNone/>
            </a:pPr>
            <a:r>
              <a:rPr lang="en-US" sz="1434" kern="0" spc="29" dirty="0">
                <a:solidFill>
                  <a:srgbClr val="000000">
                    <a:alpha val="80000"/>
                  </a:srgb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Highlight health and sustainability benefits, offer trial sizes.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8094226" y="1723594"/>
            <a:ext cx="3618595" cy="2233054"/>
          </a:xfrm>
          <a:prstGeom prst="rect">
            <a:avLst/>
          </a:prstGeom>
          <a:noFill/>
          <a:ln w="25400">
            <a:solidFill>
              <a:srgbClr val="EB5D48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11" name="Object 10"/>
          <p:cNvSpPr/>
          <p:nvPr/>
        </p:nvSpPr>
        <p:spPr>
          <a:xfrm>
            <a:off x="8379905" y="1960350"/>
            <a:ext cx="3456711" cy="56278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216"/>
              </a:lnSpc>
              <a:buNone/>
            </a:pPr>
            <a:r>
              <a:rPr lang="en-US" sz="1951" dirty="0">
                <a:solidFill>
                  <a:srgbClr val="28282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Reassess Seitan &amp; Soy Substitutes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8379905" y="2647526"/>
            <a:ext cx="3456711" cy="5170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037"/>
              </a:lnSpc>
              <a:spcBef>
                <a:spcPts val="960"/>
              </a:spcBef>
              <a:buNone/>
            </a:pPr>
            <a:r>
              <a:rPr lang="en-US" sz="1434" kern="0" spc="29" dirty="0">
                <a:solidFill>
                  <a:srgbClr val="000000">
                    <a:alpha val="80000"/>
                  </a:srgb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Address awareness and appeal issues or consider discontinuation.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476131" y="4147100"/>
            <a:ext cx="3618595" cy="2233054"/>
          </a:xfrm>
          <a:prstGeom prst="rect">
            <a:avLst/>
          </a:prstGeom>
          <a:noFill/>
          <a:ln w="25400">
            <a:solidFill>
              <a:srgbClr val="EB5D48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14" name="Object 13"/>
          <p:cNvSpPr/>
          <p:nvPr/>
        </p:nvSpPr>
        <p:spPr>
          <a:xfrm>
            <a:off x="761810" y="4383857"/>
            <a:ext cx="3456711" cy="56278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216"/>
              </a:lnSpc>
              <a:buNone/>
            </a:pPr>
            <a:r>
              <a:rPr lang="en-US" sz="1951" dirty="0">
                <a:solidFill>
                  <a:srgbClr val="28282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Expand in High-Performing Regions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761810" y="5071033"/>
            <a:ext cx="3456711" cy="10341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037"/>
              </a:lnSpc>
              <a:spcBef>
                <a:spcPts val="960"/>
              </a:spcBef>
              <a:buNone/>
            </a:pPr>
            <a:r>
              <a:rPr lang="en-US" sz="1434" kern="0" spc="29" dirty="0">
                <a:solidFill>
                  <a:srgbClr val="000000">
                    <a:alpha val="80000"/>
                  </a:srgb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Focus on Great Lakes, Northeast, and Southeast with increased marketing and retailer collaboration.</a:t>
            </a:r>
            <a:endParaRPr lang="en-US" dirty="0"/>
          </a:p>
        </p:txBody>
      </p:sp>
      <p:sp>
        <p:nvSpPr>
          <p:cNvPr id="16" name="Object 15"/>
          <p:cNvSpPr/>
          <p:nvPr/>
        </p:nvSpPr>
        <p:spPr>
          <a:xfrm>
            <a:off x="4285178" y="4147100"/>
            <a:ext cx="3618595" cy="2233054"/>
          </a:xfrm>
          <a:prstGeom prst="rect">
            <a:avLst/>
          </a:prstGeom>
          <a:noFill/>
          <a:ln w="25400">
            <a:solidFill>
              <a:srgbClr val="EB5D48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17" name="Object 16"/>
          <p:cNvSpPr/>
          <p:nvPr/>
        </p:nvSpPr>
        <p:spPr>
          <a:xfrm>
            <a:off x="4570857" y="4383857"/>
            <a:ext cx="3456711" cy="56278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216"/>
              </a:lnSpc>
              <a:buNone/>
            </a:pPr>
            <a:r>
              <a:rPr lang="en-US" sz="1951" dirty="0">
                <a:solidFill>
                  <a:srgbClr val="28282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Tackle Challenges in South Central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366119" y="5048178"/>
            <a:ext cx="3456711" cy="5170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037"/>
              </a:lnSpc>
              <a:spcBef>
                <a:spcPts val="960"/>
              </a:spcBef>
              <a:buNone/>
            </a:pPr>
            <a:r>
              <a:rPr lang="en-US" sz="1434" kern="0" spc="29" dirty="0">
                <a:solidFill>
                  <a:srgbClr val="000000">
                    <a:alpha val="80000"/>
                  </a:srgb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Tailor products and messaging to local tastes.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8094226" y="4147100"/>
            <a:ext cx="3618595" cy="2233054"/>
          </a:xfrm>
          <a:prstGeom prst="rect">
            <a:avLst/>
          </a:prstGeom>
          <a:noFill/>
          <a:ln w="25400">
            <a:solidFill>
              <a:srgbClr val="EB5D48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20" name="Object 19"/>
          <p:cNvSpPr/>
          <p:nvPr/>
        </p:nvSpPr>
        <p:spPr>
          <a:xfrm>
            <a:off x="8379905" y="4383857"/>
            <a:ext cx="3456711" cy="2813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216"/>
              </a:lnSpc>
              <a:buNone/>
            </a:pPr>
            <a:r>
              <a:rPr lang="en-US" sz="1951" dirty="0">
                <a:solidFill>
                  <a:srgbClr val="28282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Localized Campaigns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8379905" y="4789639"/>
            <a:ext cx="3456711" cy="77561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037"/>
              </a:lnSpc>
              <a:spcBef>
                <a:spcPts val="960"/>
              </a:spcBef>
              <a:buNone/>
            </a:pPr>
            <a:r>
              <a:rPr lang="en-US" sz="1434" kern="0" spc="29" dirty="0">
                <a:solidFill>
                  <a:srgbClr val="000000">
                    <a:alpha val="80000"/>
                  </a:srgb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Collaborate with regional influencers and emphasize eco-friendly benefits.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976753-5300-9724-741A-7A6487F79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6916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714311-BCB8-4E7A-F7B4-A4972674D3B0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Raleway" pitchFamily="2" charset="0"/>
                <a:ea typeface="+mj-ea"/>
                <a:cs typeface="+mj-cs"/>
              </a:rPr>
              <a:t>Thank You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4052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1180</TotalTime>
  <Words>165</Words>
  <Application>Microsoft Macintosh PowerPoint</Application>
  <PresentationFormat>Widescreen</PresentationFormat>
  <Paragraphs>38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Raleway Regular</vt:lpstr>
      <vt:lpstr>Raleway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Beautiful.ai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Gardein's Product Portfolio and Regional Insights</dc:title>
  <dc:subject>Gardein's Product Portfolio and Regional Insights</dc:subject>
  <dc:creator>Zahid Nehal Mohammed</dc:creator>
  <cp:lastModifiedBy>Bhatnagar, Swastik</cp:lastModifiedBy>
  <cp:revision>16</cp:revision>
  <dcterms:created xsi:type="dcterms:W3CDTF">2024-12-05T23:07:53Z</dcterms:created>
  <dcterms:modified xsi:type="dcterms:W3CDTF">2025-05-26T05:32:09Z</dcterms:modified>
</cp:coreProperties>
</file>